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0" r:id="rId4"/>
    <p:sldId id="265" r:id="rId5"/>
    <p:sldId id="258" r:id="rId6"/>
    <p:sldId id="261" r:id="rId7"/>
    <p:sldId id="259" r:id="rId8"/>
    <p:sldId id="262" r:id="rId9"/>
    <p:sldId id="263" r:id="rId10"/>
    <p:sldId id="266" r:id="rId11"/>
    <p:sldId id="264"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8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78B159-56DC-4C33-A5DF-67E30B471F39}" type="datetimeFigureOut">
              <a:rPr lang="en-US" smtClean="0"/>
              <a:t>11/15/2019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D7602E-55EF-457B-AC1F-C4DDE33107DE}" type="slidenum">
              <a:rPr lang="en-US" smtClean="0"/>
              <a:t>‹#›</a:t>
            </a:fld>
            <a:endParaRPr lang="en-US"/>
          </a:p>
        </p:txBody>
      </p:sp>
    </p:spTree>
    <p:extLst>
      <p:ext uri="{BB962C8B-B14F-4D97-AF65-F5344CB8AC3E}">
        <p14:creationId xmlns:p14="http://schemas.microsoft.com/office/powerpoint/2010/main" val="373066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7602E-55EF-457B-AC1F-C4DDE33107DE}" type="slidenum">
              <a:rPr lang="en-US" smtClean="0"/>
              <a:t>11</a:t>
            </a:fld>
            <a:endParaRPr lang="en-US"/>
          </a:p>
        </p:txBody>
      </p:sp>
    </p:spTree>
    <p:extLst>
      <p:ext uri="{BB962C8B-B14F-4D97-AF65-F5344CB8AC3E}">
        <p14:creationId xmlns:p14="http://schemas.microsoft.com/office/powerpoint/2010/main" val="2493154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5BA9D4F-C75E-4002-9E11-1058E357B998}" type="datetimeFigureOut">
              <a:rPr lang="en-US" smtClean="0"/>
              <a:t>11/15/2019</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2A4FEAE-226B-41FC-9066-FC1F8049A5CA}"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A9D4F-C75E-4002-9E11-1058E357B998}"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4FEAE-226B-41FC-9066-FC1F8049A5C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A9D4F-C75E-4002-9E11-1058E357B998}"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4FEAE-226B-41FC-9066-FC1F8049A5C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BA9D4F-C75E-4002-9E11-1058E357B998}"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4FEAE-226B-41FC-9066-FC1F8049A5C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BA9D4F-C75E-4002-9E11-1058E357B998}"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4FEAE-226B-41FC-9066-FC1F8049A5C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5BA9D4F-C75E-4002-9E11-1058E357B998}"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4FEAE-226B-41FC-9066-FC1F8049A5CA}"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BA9D4F-C75E-4002-9E11-1058E357B998}" type="datetimeFigureOut">
              <a:rPr lang="en-US" smtClean="0"/>
              <a:t>11/15/2019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A4FEAE-226B-41FC-9066-FC1F8049A5C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BA9D4F-C75E-4002-9E11-1058E357B998}" type="datetimeFigureOut">
              <a:rPr lang="en-US" smtClean="0"/>
              <a:t>11/15/2019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A4FEAE-226B-41FC-9066-FC1F8049A5C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A9D4F-C75E-4002-9E11-1058E357B998}" type="datetimeFigureOut">
              <a:rPr lang="en-US" smtClean="0"/>
              <a:t>11/15/2019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A4FEAE-226B-41FC-9066-FC1F8049A5C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5BA9D4F-C75E-4002-9E11-1058E357B998}" type="datetimeFigureOut">
              <a:rPr lang="en-US" smtClean="0"/>
              <a:t>11/15/2019</a:t>
            </a:fld>
            <a:endParaRPr lang="en-US"/>
          </a:p>
        </p:txBody>
      </p:sp>
      <p:sp>
        <p:nvSpPr>
          <p:cNvPr id="7" name="Slide Number Placeholder 6"/>
          <p:cNvSpPr>
            <a:spLocks noGrp="1"/>
          </p:cNvSpPr>
          <p:nvPr>
            <p:ph type="sldNum" sz="quarter" idx="12"/>
          </p:nvPr>
        </p:nvSpPr>
        <p:spPr/>
        <p:txBody>
          <a:bodyPr/>
          <a:lstStyle/>
          <a:p>
            <a:fld id="{92A4FEAE-226B-41FC-9066-FC1F8049A5CA}"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BA9D4F-C75E-4002-9E11-1058E357B998}" type="datetimeFigureOut">
              <a:rPr lang="en-US" smtClean="0"/>
              <a:t>11/15/2019</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92A4FEAE-226B-41FC-9066-FC1F8049A5C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5BA9D4F-C75E-4002-9E11-1058E357B998}" type="datetimeFigureOut">
              <a:rPr lang="en-US" smtClean="0"/>
              <a:t>11/15/2019</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2A4FEAE-226B-41FC-9066-FC1F8049A5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undurn.com/news/BookFaceFriday-Why-and-How" TargetMode="External"/><Relationship Id="rId2" Type="http://schemas.openxmlformats.org/officeDocument/2006/relationships/hyperlink" Target="https://www.nytimes.com/2015/05/03/fashion/oh-those-clever-librarians-and-their-bookface.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bookish.com/articles/bullet-journal-bookworm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weareteachers.com/what-is-a-book-tal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kRkqjudkaME" TargetMode="External"/><Relationship Id="rId2" Type="http://schemas.openxmlformats.org/officeDocument/2006/relationships/hyperlink" Target="https://www.youtube.com/watch?v=kln1mTngLq4" TargetMode="External"/><Relationship Id="rId1" Type="http://schemas.openxmlformats.org/officeDocument/2006/relationships/slideLayout" Target="../slideLayouts/slideLayout2.xml"/><Relationship Id="rId5" Type="http://schemas.openxmlformats.org/officeDocument/2006/relationships/hyperlink" Target="https://www.youtube.com/watch?v=dFubOP_Jpvg" TargetMode="External"/><Relationship Id="rId4" Type="http://schemas.openxmlformats.org/officeDocument/2006/relationships/hyperlink" Target="https://www.youtube.com/watch?v=Rx2EuTc9w6g"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blogs.slj.com/neverendingsearch/2019/05/04/building-beautiful-book-bento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www.elledecor.com/life-culture/fun-at-home/news/a8635/book-bento-instagram-account/" TargetMode="External"/><Relationship Id="rId7" Type="http://schemas.openxmlformats.org/officeDocument/2006/relationships/image" Target="../media/image6.jpeg"/><Relationship Id="rId2" Type="http://schemas.openxmlformats.org/officeDocument/2006/relationships/hyperlink" Target="https://www.youtube.com/watch?v=pEZFXFCySWA"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hyperlink" Target="https://www.tarammartin.com/booksnaps-snapping-for-learn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V_p8S2hIVqQ"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Bookish Media</a:t>
            </a:r>
            <a:endParaRPr lang="en-US" dirty="0"/>
          </a:p>
        </p:txBody>
      </p:sp>
      <p:sp>
        <p:nvSpPr>
          <p:cNvPr id="3" name="Subtitle 2"/>
          <p:cNvSpPr>
            <a:spLocks noGrp="1"/>
          </p:cNvSpPr>
          <p:nvPr>
            <p:ph type="subTitle" idx="1"/>
          </p:nvPr>
        </p:nvSpPr>
        <p:spPr/>
        <p:txBody>
          <a:bodyPr/>
          <a:lstStyle/>
          <a:p>
            <a:r>
              <a:rPr lang="en-US" dirty="0" smtClean="0"/>
              <a:t>A quick-start guide with everything you need to turn your social media account into a literary dream</a:t>
            </a:r>
            <a:endParaRPr lang="en-US" dirty="0"/>
          </a:p>
        </p:txBody>
      </p:sp>
      <p:sp>
        <p:nvSpPr>
          <p:cNvPr id="4" name="TextBox 3"/>
          <p:cNvSpPr txBox="1"/>
          <p:nvPr/>
        </p:nvSpPr>
        <p:spPr>
          <a:xfrm>
            <a:off x="0" y="2514600"/>
            <a:ext cx="4495800" cy="2062103"/>
          </a:xfrm>
          <a:prstGeom prst="rect">
            <a:avLst/>
          </a:prstGeom>
          <a:noFill/>
        </p:spPr>
        <p:txBody>
          <a:bodyPr wrap="square" rtlCol="0">
            <a:spAutoFit/>
          </a:bodyPr>
          <a:lstStyle/>
          <a:p>
            <a:r>
              <a:rPr lang="en-US" sz="3200" b="1" dirty="0" smtClean="0">
                <a:solidFill>
                  <a:schemeClr val="accent2">
                    <a:lumMod val="75000"/>
                  </a:schemeClr>
                </a:solidFill>
              </a:rPr>
              <a:t>#</a:t>
            </a:r>
            <a:r>
              <a:rPr lang="en-US" sz="3200" b="1" dirty="0" err="1" smtClean="0">
                <a:solidFill>
                  <a:schemeClr val="accent2">
                    <a:lumMod val="75000"/>
                  </a:schemeClr>
                </a:solidFill>
              </a:rPr>
              <a:t>BookTalks</a:t>
            </a:r>
            <a:endParaRPr lang="en-US" sz="3200" b="1" dirty="0" smtClean="0">
              <a:solidFill>
                <a:schemeClr val="accent2">
                  <a:lumMod val="75000"/>
                </a:schemeClr>
              </a:solidFill>
            </a:endParaRPr>
          </a:p>
          <a:p>
            <a:r>
              <a:rPr lang="en-US" sz="3200" b="1" dirty="0" smtClean="0">
                <a:solidFill>
                  <a:schemeClr val="accent2">
                    <a:lumMod val="75000"/>
                  </a:schemeClr>
                </a:solidFill>
              </a:rPr>
              <a:t>#</a:t>
            </a:r>
            <a:r>
              <a:rPr lang="en-US" sz="3200" b="1" dirty="0" err="1" smtClean="0">
                <a:solidFill>
                  <a:schemeClr val="accent2">
                    <a:lumMod val="75000"/>
                  </a:schemeClr>
                </a:solidFill>
              </a:rPr>
              <a:t>BookFaceFriday</a:t>
            </a:r>
            <a:endParaRPr lang="en-US" sz="3200" b="1" dirty="0" smtClean="0">
              <a:solidFill>
                <a:schemeClr val="accent2">
                  <a:lumMod val="75000"/>
                </a:schemeClr>
              </a:solidFill>
            </a:endParaRPr>
          </a:p>
          <a:p>
            <a:r>
              <a:rPr lang="en-US" sz="3200" b="1" dirty="0" smtClean="0">
                <a:solidFill>
                  <a:schemeClr val="accent2">
                    <a:lumMod val="75000"/>
                  </a:schemeClr>
                </a:solidFill>
              </a:rPr>
              <a:t>#</a:t>
            </a:r>
            <a:r>
              <a:rPr lang="en-US" sz="3200" b="1" dirty="0" err="1" smtClean="0">
                <a:solidFill>
                  <a:schemeClr val="accent2">
                    <a:lumMod val="75000"/>
                  </a:schemeClr>
                </a:solidFill>
              </a:rPr>
              <a:t>BookBentos</a:t>
            </a:r>
            <a:endParaRPr lang="en-US" sz="3200" b="1" dirty="0" smtClean="0">
              <a:solidFill>
                <a:schemeClr val="accent2">
                  <a:lumMod val="75000"/>
                </a:schemeClr>
              </a:solidFill>
            </a:endParaRPr>
          </a:p>
          <a:p>
            <a:r>
              <a:rPr lang="en-US" sz="3200" b="1" dirty="0" smtClean="0">
                <a:solidFill>
                  <a:schemeClr val="accent2">
                    <a:lumMod val="75000"/>
                  </a:schemeClr>
                </a:solidFill>
              </a:rPr>
              <a:t>#</a:t>
            </a:r>
            <a:r>
              <a:rPr lang="en-US" sz="3200" b="1" dirty="0" err="1" smtClean="0">
                <a:solidFill>
                  <a:schemeClr val="accent2">
                    <a:lumMod val="75000"/>
                  </a:schemeClr>
                </a:solidFill>
              </a:rPr>
              <a:t>BookSnaps</a:t>
            </a:r>
            <a:endParaRPr lang="en-US" sz="3200" b="1" dirty="0">
              <a:solidFill>
                <a:schemeClr val="accent2">
                  <a:lumMod val="75000"/>
                </a:schemeClr>
              </a:solidFill>
            </a:endParaRPr>
          </a:p>
        </p:txBody>
      </p:sp>
    </p:spTree>
    <p:extLst>
      <p:ext uri="{BB962C8B-B14F-4D97-AF65-F5344CB8AC3E}">
        <p14:creationId xmlns:p14="http://schemas.microsoft.com/office/powerpoint/2010/main" val="283591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143000"/>
            <a:ext cx="7391400" cy="646331"/>
          </a:xfrm>
          <a:prstGeom prst="rect">
            <a:avLst/>
          </a:prstGeom>
          <a:noFill/>
        </p:spPr>
        <p:txBody>
          <a:bodyPr wrap="square" rtlCol="0">
            <a:spAutoFit/>
          </a:bodyPr>
          <a:lstStyle/>
          <a:p>
            <a:endParaRPr lang="en-US" dirty="0" smtClean="0"/>
          </a:p>
          <a:p>
            <a:endParaRPr lang="en-US" dirty="0" smtClean="0"/>
          </a:p>
        </p:txBody>
      </p:sp>
      <p:sp>
        <p:nvSpPr>
          <p:cNvPr id="5" name="Title 4"/>
          <p:cNvSpPr>
            <a:spLocks noGrp="1"/>
          </p:cNvSpPr>
          <p:nvPr>
            <p:ph type="title"/>
          </p:nvPr>
        </p:nvSpPr>
        <p:spPr/>
        <p:txBody>
          <a:bodyPr/>
          <a:lstStyle/>
          <a:p>
            <a:r>
              <a:rPr lang="en-US" dirty="0" smtClean="0"/>
              <a:t>Resources</a:t>
            </a:r>
            <a:endParaRPr lang="en-US" dirty="0"/>
          </a:p>
        </p:txBody>
      </p:sp>
      <p:sp>
        <p:nvSpPr>
          <p:cNvPr id="6" name="Content Placeholder 5"/>
          <p:cNvSpPr>
            <a:spLocks noGrp="1"/>
          </p:cNvSpPr>
          <p:nvPr>
            <p:ph idx="1"/>
          </p:nvPr>
        </p:nvSpPr>
        <p:spPr/>
        <p:txBody>
          <a:bodyPr/>
          <a:lstStyle/>
          <a:p>
            <a:r>
              <a:rPr lang="en-US" dirty="0">
                <a:hlinkClick r:id="rId2"/>
              </a:rPr>
              <a:t>https://www.nytimes.com/2015/05/03/fashion/oh-those-clever-librarians-and-their-bookface.html</a:t>
            </a:r>
            <a:endParaRPr lang="en-US" dirty="0"/>
          </a:p>
          <a:p>
            <a:endParaRPr lang="en-US" dirty="0"/>
          </a:p>
          <a:p>
            <a:r>
              <a:rPr lang="en-US" dirty="0"/>
              <a:t>How to get the perfect shot for your #</a:t>
            </a:r>
            <a:r>
              <a:rPr lang="en-US" dirty="0" err="1"/>
              <a:t>BookFace</a:t>
            </a:r>
            <a:r>
              <a:rPr lang="en-US" dirty="0"/>
              <a:t>  </a:t>
            </a:r>
            <a:r>
              <a:rPr lang="en-US" dirty="0" smtClean="0"/>
              <a:t>-</a:t>
            </a:r>
            <a:r>
              <a:rPr lang="en-US" dirty="0" smtClean="0">
                <a:hlinkClick r:id="rId3"/>
              </a:rPr>
              <a:t>https</a:t>
            </a:r>
            <a:r>
              <a:rPr lang="en-US" dirty="0">
                <a:hlinkClick r:id="rId3"/>
              </a:rPr>
              <a:t>://www.dundurn.com/news/BookFaceFriday-Why-and-How</a:t>
            </a:r>
            <a:endParaRPr lang="en-US" dirty="0"/>
          </a:p>
          <a:p>
            <a:pPr marL="68580" indent="0">
              <a:buNone/>
            </a:pPr>
            <a:endParaRPr lang="en-US" dirty="0"/>
          </a:p>
        </p:txBody>
      </p:sp>
    </p:spTree>
    <p:extLst>
      <p:ext uri="{BB962C8B-B14F-4D97-AF65-F5344CB8AC3E}">
        <p14:creationId xmlns:p14="http://schemas.microsoft.com/office/powerpoint/2010/main" val="2109063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face photographs by Ray Delara of the Burlingame Public Library in California; they were posted on Inst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35814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ookfacefriday&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762000"/>
            <a:ext cx="2697945" cy="35433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ookfacefriday&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4114800"/>
            <a:ext cx="2286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717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646664"/>
          </a:xfrm>
        </p:spPr>
        <p:txBody>
          <a:bodyPr>
            <a:normAutofit fontScale="90000"/>
          </a:bodyPr>
          <a:lstStyle/>
          <a:p>
            <a:r>
              <a:rPr lang="en-US" dirty="0" smtClean="0"/>
              <a:t>BONUS!</a:t>
            </a:r>
            <a:endParaRPr lang="en-US" dirty="0"/>
          </a:p>
        </p:txBody>
      </p:sp>
      <p:sp>
        <p:nvSpPr>
          <p:cNvPr id="3" name="Content Placeholder 2"/>
          <p:cNvSpPr>
            <a:spLocks noGrp="1"/>
          </p:cNvSpPr>
          <p:nvPr>
            <p:ph idx="1"/>
          </p:nvPr>
        </p:nvSpPr>
        <p:spPr>
          <a:xfrm>
            <a:off x="1066800" y="1524000"/>
            <a:ext cx="6777317" cy="1333948"/>
          </a:xfrm>
        </p:spPr>
        <p:txBody>
          <a:bodyPr>
            <a:normAutofit fontScale="85000" lnSpcReduction="10000"/>
          </a:bodyPr>
          <a:lstStyle/>
          <a:p>
            <a:r>
              <a:rPr lang="en-US" dirty="0" smtClean="0"/>
              <a:t>If all this got you hungry for more, check this cool guide on how to personalize your own </a:t>
            </a:r>
            <a:r>
              <a:rPr lang="en-US" dirty="0"/>
              <a:t>reading journal - </a:t>
            </a:r>
            <a:r>
              <a:rPr lang="en-US" dirty="0">
                <a:hlinkClick r:id="rId2"/>
              </a:rPr>
              <a:t>https://www.bookish.com/articles/bullet-journal-bookworms/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895600"/>
            <a:ext cx="4469130" cy="3590735"/>
          </a:xfrm>
          <a:prstGeom prst="rect">
            <a:avLst/>
          </a:prstGeom>
        </p:spPr>
      </p:pic>
    </p:spTree>
    <p:extLst>
      <p:ext uri="{BB962C8B-B14F-4D97-AF65-F5344CB8AC3E}">
        <p14:creationId xmlns:p14="http://schemas.microsoft.com/office/powerpoint/2010/main" val="120999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Talks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Book Talks are sort of like teaser trailers created with a "hook" to draw the prospective reader in. Some examples are reading a line/lines from the book that inspire further inspection, "acting" the book talk as a character from the book, and focusing on the art style of the book. One example was focused on the physical construction of the book, which was beautifully presented with heavy paper and distinctive art, and using it to set an ideal scene for a book - reading a book on a winter day with a cup of tea and a cat. Here is a website with a basic overview: </a:t>
            </a:r>
            <a:r>
              <a:rPr lang="en-US" dirty="0" smtClean="0">
                <a:hlinkClick r:id="rId2"/>
              </a:rPr>
              <a:t>https://www.weareteachers.com/what-is-a-book-talk/</a:t>
            </a:r>
            <a:endParaRPr lang="en-US" dirty="0" smtClean="0"/>
          </a:p>
          <a:p>
            <a:endParaRPr lang="en-US" dirty="0"/>
          </a:p>
        </p:txBody>
      </p:sp>
      <p:sp>
        <p:nvSpPr>
          <p:cNvPr id="4" name="Rectangle 3"/>
          <p:cNvSpPr/>
          <p:nvPr/>
        </p:nvSpPr>
        <p:spPr>
          <a:xfrm>
            <a:off x="2286000" y="-3819138"/>
            <a:ext cx="4572000" cy="646331"/>
          </a:xfrm>
          <a:prstGeom prst="rect">
            <a:avLst/>
          </a:prstGeom>
        </p:spPr>
        <p:txBody>
          <a:bodyPr>
            <a:spAutoFit/>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1177045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ook talk hook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05000"/>
            <a:ext cx="6248400" cy="45821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8556" y="914400"/>
            <a:ext cx="6934200" cy="646331"/>
          </a:xfrm>
          <a:prstGeom prst="rect">
            <a:avLst/>
          </a:prstGeom>
          <a:noFill/>
        </p:spPr>
        <p:txBody>
          <a:bodyPr wrap="square" rtlCol="0">
            <a:spAutoFit/>
          </a:bodyPr>
          <a:lstStyle/>
          <a:p>
            <a:r>
              <a:rPr lang="en-US" dirty="0" smtClean="0"/>
              <a:t>Pick a hook, any hook! A hook will give your Book Talk the “oomph” it needs to get your viewer, well, hooked.</a:t>
            </a:r>
            <a:endParaRPr lang="en-US" dirty="0"/>
          </a:p>
        </p:txBody>
      </p:sp>
    </p:spTree>
    <p:extLst>
      <p:ext uri="{BB962C8B-B14F-4D97-AF65-F5344CB8AC3E}">
        <p14:creationId xmlns:p14="http://schemas.microsoft.com/office/powerpoint/2010/main" val="647889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Resources</a:t>
            </a:r>
            <a:endParaRPr lang="en-US" dirty="0"/>
          </a:p>
        </p:txBody>
      </p:sp>
      <p:sp>
        <p:nvSpPr>
          <p:cNvPr id="4" name="Content Placeholder 3"/>
          <p:cNvSpPr>
            <a:spLocks noGrp="1"/>
          </p:cNvSpPr>
          <p:nvPr>
            <p:ph idx="1"/>
          </p:nvPr>
        </p:nvSpPr>
        <p:spPr/>
        <p:txBody>
          <a:bodyPr>
            <a:normAutofit fontScale="85000" lnSpcReduction="10000"/>
          </a:bodyPr>
          <a:lstStyle/>
          <a:p>
            <a:r>
              <a:rPr lang="en-US" dirty="0"/>
              <a:t>How to do a Book Talk -</a:t>
            </a:r>
            <a:r>
              <a:rPr lang="en-US" dirty="0">
                <a:hlinkClick r:id="rId2"/>
              </a:rPr>
              <a:t>https://www.youtube.com/watch?v=kln1mTngLq4</a:t>
            </a:r>
            <a:endParaRPr lang="en-US" dirty="0"/>
          </a:p>
          <a:p>
            <a:r>
              <a:rPr lang="en-US" dirty="0"/>
              <a:t>Bring the HEAT - </a:t>
            </a:r>
            <a:r>
              <a:rPr lang="en-US" dirty="0">
                <a:hlinkClick r:id="rId3"/>
              </a:rPr>
              <a:t>https://www.youtube.com/watch?v=kRkqjudkaME</a:t>
            </a:r>
            <a:endParaRPr lang="en-US" dirty="0"/>
          </a:p>
          <a:p>
            <a:r>
              <a:rPr lang="en-US" dirty="0"/>
              <a:t>30 Second Book Talk - </a:t>
            </a:r>
            <a:r>
              <a:rPr lang="en-US" dirty="0">
                <a:hlinkClick r:id="rId4"/>
              </a:rPr>
              <a:t>https://www.youtube.com/watch?v=Rx2EuTc9w6g</a:t>
            </a:r>
            <a:endParaRPr lang="en-US" dirty="0"/>
          </a:p>
          <a:p>
            <a:r>
              <a:rPr lang="en-US" dirty="0"/>
              <a:t>The 30 Second Book Talk championship - </a:t>
            </a:r>
            <a:r>
              <a:rPr lang="en-US" dirty="0">
                <a:hlinkClick r:id="rId5"/>
              </a:rPr>
              <a:t>https://www.youtube.com/watch?v=dFubOP_Jpvg</a:t>
            </a:r>
            <a:endParaRPr lang="en-US" dirty="0"/>
          </a:p>
          <a:p>
            <a:endParaRPr lang="en-US" dirty="0"/>
          </a:p>
          <a:p>
            <a:endParaRPr lang="en-US" dirty="0"/>
          </a:p>
        </p:txBody>
      </p:sp>
    </p:spTree>
    <p:extLst>
      <p:ext uri="{BB962C8B-B14F-4D97-AF65-F5344CB8AC3E}">
        <p14:creationId xmlns:p14="http://schemas.microsoft.com/office/powerpoint/2010/main" val="1987778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BookBentos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err="1" smtClean="0"/>
              <a:t>BookBentos</a:t>
            </a:r>
            <a:r>
              <a:rPr lang="en-US" dirty="0" smtClean="0"/>
              <a:t> are a very fun and multi-faceted way to incorporate many different forms of media including author interviews, book reviews, and blog posts into a functional and aesthetically pleasing photo template resembling a Japanese Bento box. At face value, it is a collage in a rectangular shape that uses thematic elements from the book. Using other applications, this can be delved further into by creating clickable links that lead to the aforementioned media relating to the book. Here is an article explaining more about them and highlighting some of this work. </a:t>
            </a:r>
            <a:r>
              <a:rPr lang="en-US" dirty="0" smtClean="0">
                <a:hlinkClick r:id="rId2"/>
              </a:rPr>
              <a:t>http://blogs.slj.com/neverendingsearch/2019/05/04/building-beautiful-book-bentos/</a:t>
            </a:r>
            <a:endParaRPr lang="en-US" dirty="0" smtClean="0"/>
          </a:p>
          <a:p>
            <a:endParaRPr lang="en-US" dirty="0"/>
          </a:p>
        </p:txBody>
      </p:sp>
    </p:spTree>
    <p:extLst>
      <p:ext uri="{BB962C8B-B14F-4D97-AF65-F5344CB8AC3E}">
        <p14:creationId xmlns:p14="http://schemas.microsoft.com/office/powerpoint/2010/main" val="3646501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685800"/>
            <a:ext cx="7024744" cy="572536"/>
          </a:xfrm>
        </p:spPr>
        <p:txBody>
          <a:bodyPr>
            <a:normAutofit fontScale="90000"/>
          </a:bodyPr>
          <a:lstStyle/>
          <a:p>
            <a:r>
              <a:rPr lang="en-US" dirty="0" smtClean="0"/>
              <a:t>Resources</a:t>
            </a:r>
            <a:endParaRPr lang="en-US" dirty="0"/>
          </a:p>
        </p:txBody>
      </p:sp>
      <p:sp>
        <p:nvSpPr>
          <p:cNvPr id="6" name="Content Placeholder 5"/>
          <p:cNvSpPr>
            <a:spLocks noGrp="1"/>
          </p:cNvSpPr>
          <p:nvPr>
            <p:ph idx="1"/>
          </p:nvPr>
        </p:nvSpPr>
        <p:spPr>
          <a:xfrm>
            <a:off x="914400" y="1219200"/>
            <a:ext cx="6777317" cy="1181548"/>
          </a:xfrm>
        </p:spPr>
        <p:txBody>
          <a:bodyPr>
            <a:normAutofit/>
          </a:bodyPr>
          <a:lstStyle/>
          <a:p>
            <a:r>
              <a:rPr lang="en-US" sz="1200" dirty="0" err="1"/>
              <a:t>BookBento</a:t>
            </a:r>
            <a:r>
              <a:rPr lang="en-US" sz="1200" dirty="0"/>
              <a:t> explained - </a:t>
            </a:r>
            <a:r>
              <a:rPr lang="en-US" sz="1200" dirty="0">
                <a:hlinkClick r:id="rId2"/>
              </a:rPr>
              <a:t>https://</a:t>
            </a:r>
            <a:r>
              <a:rPr lang="en-US" sz="1200" dirty="0" smtClean="0">
                <a:hlinkClick r:id="rId2"/>
              </a:rPr>
              <a:t>www.youtube.com/watch?v=pEZFXFCySWA</a:t>
            </a:r>
            <a:endParaRPr lang="en-US" sz="1200" dirty="0" smtClean="0"/>
          </a:p>
          <a:p>
            <a:r>
              <a:rPr lang="en-US" sz="1200" dirty="0" err="1" smtClean="0"/>
              <a:t>BookBentos</a:t>
            </a:r>
            <a:r>
              <a:rPr lang="en-US" sz="1200" dirty="0" smtClean="0"/>
              <a:t>: a bookworm’s dream </a:t>
            </a:r>
            <a:r>
              <a:rPr lang="en-US" sz="1200" dirty="0"/>
              <a:t>come true - </a:t>
            </a:r>
            <a:r>
              <a:rPr lang="en-US" sz="1200" dirty="0">
                <a:hlinkClick r:id="rId3"/>
              </a:rPr>
              <a:t>https://www.elledecor.com/life-culture/fun-at-home/news/a8635/book-bento-instagram-account/</a:t>
            </a:r>
            <a:endParaRPr lang="en-US" sz="1200" dirty="0"/>
          </a:p>
          <a:p>
            <a:pPr marL="68580" indent="0">
              <a:buNone/>
            </a:pPr>
            <a:endParaRPr lang="en-US" sz="1200" dirty="0"/>
          </a:p>
        </p:txBody>
      </p:sp>
      <p:pic>
        <p:nvPicPr>
          <p:cNvPr id="4098" name="Picture 2" descr="Image result for book bento&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347912"/>
            <a:ext cx="2842459" cy="21621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book bento&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2059" y="4129087"/>
            <a:ext cx="2409825" cy="24098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book bent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2747" y="4572000"/>
            <a:ext cx="2316163" cy="196691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pbs.twimg.com/media/DXoOidoWsAEtToV.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1884" y="2066134"/>
            <a:ext cx="2743200" cy="208483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pbs.twimg.com/media/Cadp0F7WAAEDs9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16000" y="2066134"/>
            <a:ext cx="1881941" cy="188194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s://pbs.twimg.com/media/CZ0ng1wWkAAW9t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0484" y="4190999"/>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90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BookSnaps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err="1" smtClean="0"/>
              <a:t>BookSnaps</a:t>
            </a:r>
            <a:r>
              <a:rPr lang="en-US" dirty="0" smtClean="0"/>
              <a:t>: </a:t>
            </a:r>
            <a:r>
              <a:rPr lang="en-US" dirty="0" err="1" smtClean="0"/>
              <a:t>BookSnaps</a:t>
            </a:r>
            <a:r>
              <a:rPr lang="en-US" dirty="0" smtClean="0"/>
              <a:t> originated in Snapchat but do have a relatively robust community of users in Instagram. They made use primarily of the transient nature of Snapchat, using the snap as a quick teaser for a book, perhaps including personal touches like </a:t>
            </a:r>
            <a:r>
              <a:rPr lang="en-US" dirty="0" err="1" smtClean="0"/>
              <a:t>Bitmojis</a:t>
            </a:r>
            <a:r>
              <a:rPr lang="en-US" dirty="0" smtClean="0"/>
              <a:t> to personalize the post. A good place to start is to quote a particular line from the book, write a quick rating over the top and include a </a:t>
            </a:r>
            <a:r>
              <a:rPr lang="en-US" dirty="0" err="1" smtClean="0"/>
              <a:t>Bitmoji</a:t>
            </a:r>
            <a:r>
              <a:rPr lang="en-US" dirty="0" smtClean="0"/>
              <a:t> of yourself with a relevant reaction to the subject matter. More information can be found here: </a:t>
            </a:r>
            <a:r>
              <a:rPr lang="en-US" dirty="0" smtClean="0">
                <a:hlinkClick r:id="rId2"/>
              </a:rPr>
              <a:t>https://www.tarammartin.com/booksnaps-snapping-for-learning/</a:t>
            </a:r>
            <a:endParaRPr lang="en-US" dirty="0" smtClean="0"/>
          </a:p>
          <a:p>
            <a:endParaRPr lang="en-US" dirty="0"/>
          </a:p>
        </p:txBody>
      </p:sp>
    </p:spTree>
    <p:extLst>
      <p:ext uri="{BB962C8B-B14F-4D97-AF65-F5344CB8AC3E}">
        <p14:creationId xmlns:p14="http://schemas.microsoft.com/office/powerpoint/2010/main" val="2168784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724936"/>
          </a:xfrm>
        </p:spPr>
        <p:txBody>
          <a:bodyPr/>
          <a:lstStyle/>
          <a:p>
            <a:r>
              <a:rPr lang="en-US" dirty="0" smtClean="0"/>
              <a:t>Resources</a:t>
            </a:r>
            <a:endParaRPr lang="en-US" dirty="0"/>
          </a:p>
        </p:txBody>
      </p:sp>
      <p:sp>
        <p:nvSpPr>
          <p:cNvPr id="3" name="Content Placeholder 2"/>
          <p:cNvSpPr>
            <a:spLocks noGrp="1"/>
          </p:cNvSpPr>
          <p:nvPr>
            <p:ph idx="1"/>
          </p:nvPr>
        </p:nvSpPr>
        <p:spPr>
          <a:xfrm>
            <a:off x="1066800" y="1447800"/>
            <a:ext cx="6777317" cy="1181547"/>
          </a:xfrm>
        </p:spPr>
        <p:txBody>
          <a:bodyPr>
            <a:normAutofit lnSpcReduction="10000"/>
          </a:bodyPr>
          <a:lstStyle/>
          <a:p>
            <a:r>
              <a:rPr lang="en-US" dirty="0" smtClean="0"/>
              <a:t>How to create a </a:t>
            </a:r>
            <a:r>
              <a:rPr lang="en-US" dirty="0" err="1" smtClean="0"/>
              <a:t>BookSnap</a:t>
            </a:r>
            <a:r>
              <a:rPr lang="en-US" dirty="0"/>
              <a:t> - </a:t>
            </a:r>
            <a:r>
              <a:rPr lang="en-US" dirty="0">
                <a:hlinkClick r:id="rId2"/>
              </a:rPr>
              <a:t>https://www.youtube.com/watch?v=V_p8S2hIVqQ</a:t>
            </a:r>
            <a:endParaRPr lang="en-US" dirty="0"/>
          </a:p>
        </p:txBody>
      </p:sp>
      <p:pic>
        <p:nvPicPr>
          <p:cNvPr id="3074" name="Picture 2" descr="Image result for booksnap&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842000"/>
            <a:ext cx="1676400" cy="31920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ooksnap&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3429000"/>
            <a:ext cx="4002587" cy="22547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booksn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7187" y="2842000"/>
            <a:ext cx="1916739" cy="325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264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BookFaceFridays</a:t>
            </a:r>
            <a:endParaRPr lang="en-US" dirty="0"/>
          </a:p>
        </p:txBody>
      </p:sp>
      <p:sp>
        <p:nvSpPr>
          <p:cNvPr id="3" name="Content Placeholder 2"/>
          <p:cNvSpPr>
            <a:spLocks noGrp="1"/>
          </p:cNvSpPr>
          <p:nvPr>
            <p:ph idx="1"/>
          </p:nvPr>
        </p:nvSpPr>
        <p:spPr/>
        <p:txBody>
          <a:bodyPr>
            <a:normAutofit/>
          </a:bodyPr>
          <a:lstStyle/>
          <a:p>
            <a:pPr marL="68580" indent="0">
              <a:buNone/>
            </a:pPr>
            <a:r>
              <a:rPr lang="en-US" dirty="0" err="1"/>
              <a:t>Bookface</a:t>
            </a:r>
            <a:r>
              <a:rPr lang="en-US" dirty="0"/>
              <a:t> involves strategically lining up your face or another body part alongside a book cover that features a matching body part so that there appears a melding of life and art. Librarians and other book lovers post these photos weekly on visual apps like Instagram, using the caption #</a:t>
            </a:r>
            <a:r>
              <a:rPr lang="en-US" dirty="0" err="1"/>
              <a:t>BookfaceFriday</a:t>
            </a:r>
            <a:r>
              <a:rPr lang="en-US" dirty="0"/>
              <a:t>. </a:t>
            </a:r>
          </a:p>
        </p:txBody>
      </p:sp>
    </p:spTree>
    <p:extLst>
      <p:ext uri="{BB962C8B-B14F-4D97-AF65-F5344CB8AC3E}">
        <p14:creationId xmlns:p14="http://schemas.microsoft.com/office/powerpoint/2010/main" val="15654283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112</TotalTime>
  <Words>551</Words>
  <Application>Microsoft Office PowerPoint</Application>
  <PresentationFormat>On-screen Show (4:3)</PresentationFormat>
  <Paragraphs>33</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Century Gothic</vt:lpstr>
      <vt:lpstr>Wingdings 2</vt:lpstr>
      <vt:lpstr>Austin</vt:lpstr>
      <vt:lpstr>Bookish Media</vt:lpstr>
      <vt:lpstr>Book Talks</vt:lpstr>
      <vt:lpstr>PowerPoint Presentation</vt:lpstr>
      <vt:lpstr>Resources</vt:lpstr>
      <vt:lpstr>BookBentos</vt:lpstr>
      <vt:lpstr>Resources</vt:lpstr>
      <vt:lpstr>BookSnaps</vt:lpstr>
      <vt:lpstr>Resources</vt:lpstr>
      <vt:lpstr>#BookFaceFridays</vt:lpstr>
      <vt:lpstr>Resources</vt:lpstr>
      <vt:lpstr>PowerPoint Presentation</vt:lpstr>
      <vt:lpstr>BONUS!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Staff</cp:lastModifiedBy>
  <cp:revision>9</cp:revision>
  <dcterms:created xsi:type="dcterms:W3CDTF">2019-11-13T22:38:37Z</dcterms:created>
  <dcterms:modified xsi:type="dcterms:W3CDTF">2019-11-15T18:51:32Z</dcterms:modified>
</cp:coreProperties>
</file>